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9" r:id="rId11"/>
    <p:sldId id="275" r:id="rId12"/>
    <p:sldId id="277" r:id="rId13"/>
    <p:sldId id="278" r:id="rId14"/>
    <p:sldId id="280" r:id="rId15"/>
  </p:sldIdLst>
  <p:sldSz cx="9144000" cy="6858000" type="screen4x3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D7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21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6E7D018D-748F-47BF-843A-40349A141CAC}" type="datetimeFigureOut">
              <a:rPr lang="de-DE" smtClean="0"/>
              <a:pPr/>
              <a:t>12.01.2010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04AC5213-BACC-41AB-9B61-B40CF6C5296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de-DE" sz="1200"/>
            </a:lvl1pPr>
            <a:extLst/>
          </a:lstStyle>
          <a:p>
            <a:fld id="{23E9B8FB-2ABD-42C9-A6DA-A6789EAF441D}" type="datetimeFigureOut">
              <a:rPr/>
              <a:pPr/>
              <a:t>30.6.2006</a:t>
            </a:fld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de-DE" sz="1200"/>
            </a:lvl1pPr>
            <a:extLst/>
          </a:lstStyle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de-DE" sz="1200"/>
            </a:lvl1pPr>
            <a:extLst/>
          </a:lstStyle>
          <a:p>
            <a:fld id="{BE2A7042-DEED-4AA1-9E89-4A16B2572577}" type="slidenum">
              <a:rPr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de-DE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de-DE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Fotoalbumtitel durch Klicken hinzufügen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chemeClr val="bg1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de-DE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de-DE"/>
              <a:t>Datum oder Details durch Klicken hinzufügen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Quer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gemis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, Hoch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, Quer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16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, Hochformat mit groß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28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Hochformat mit 3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Querformat mit 2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2 Querformat mit 3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tis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de-DE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quadratisch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de-DE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de-DE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r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de-DE" sz="2400" i="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de-DE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30.6.2006</a:t>
            </a:fld>
            <a:endParaRPr kumimoji="0"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‹Nr.›</a:t>
            </a:fld>
            <a:endParaRPr kumimoji="0"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30.6.2006</a:t>
            </a:fld>
            <a:endParaRPr kumimoji="0"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‹Nr.›</a:t>
            </a:fld>
            <a:endParaRPr kumimoji="0"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ch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rformat (Vol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de-DE" i="0"/>
              <a:t>Ganzseitiges Bild durch Klicken auf Symbol hinzufügen</a:t>
            </a:r>
            <a:endParaRPr kumimoji="0" lang="de-DE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de-DE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de-DE"/>
              <a:t>Untertitel durch Klicken hinzufügen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de-DE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de-DE"/>
              <a:t>Abschnittstitel durch Klicken hinzufügen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Hoch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de-DE" sz="18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de-DE" sz="18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Quer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de-DE" sz="18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de-DE" sz="18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, gemisch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de-DE" sz="2000" i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Hochformat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de-DE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de-DE" sz="20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de-DE" sz="20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de-DE" sz="2000" baseline="0"/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de-DE">
                <a:solidFill>
                  <a:srgbClr val="FFFFFF"/>
                </a:solidFill>
              </a:rPr>
              <a:pPr/>
              <a:t>‹Nr.›</a:t>
            </a:fld>
            <a:endParaRPr kumimoji="0" lang="de-DE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de-DE" smtClean="0"/>
              <a:t>Titelmasterformat durch Klicken bearbeiten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de-DE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de-DE">
                <a:solidFill>
                  <a:schemeClr val="bg1"/>
                </a:solidFill>
              </a:rPr>
              <a:pPr algn="r"/>
              <a:t>12.01.2010</a:t>
            </a:fld>
            <a:endParaRPr kumimoji="0" lang="de-DE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de-DE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de-DE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de-DE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de-DE">
                <a:solidFill>
                  <a:schemeClr val="bg1"/>
                </a:solidFill>
              </a:rPr>
              <a:pPr/>
              <a:t>‹Nr.›</a:t>
            </a:fld>
            <a:endParaRPr kumimoji="0" lang="de-DE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de-DE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de-DE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de-DE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de-DE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de-DE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de-DE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Alan_Kay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acm.org/news/featured/turing-08/image" TargetMode="Externa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Software Tools</a:t>
            </a:r>
            <a:b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Informatics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Teaching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6255" r="6255"/>
          <a:stretch>
            <a:fillRect/>
          </a:stretch>
        </p:blipFill>
        <p:spPr/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smtClean="0"/>
              <a:t>Peter Micheuz, Alpen-Adria-University</a:t>
            </a:r>
            <a:br>
              <a:rPr smtClean="0"/>
            </a:br>
            <a:r>
              <a:rPr smtClean="0"/>
              <a:t>Institut für Informatiksysteme</a:t>
            </a:r>
          </a:p>
          <a:p>
            <a:r>
              <a:rPr lang="de-DE" dirty="0" smtClean="0"/>
              <a:t>P</a:t>
            </a:r>
            <a:r>
              <a:rPr smtClean="0"/>
              <a:t>eter.micheuz@uni-klu.ac.at</a:t>
            </a:r>
            <a:endParaRPr lang="de-DE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357166"/>
            <a:ext cx="85725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smtClean="0"/>
              <a:t>Fundamental Didactics Questions:</a:t>
            </a:r>
            <a:r>
              <a:rPr sz="3600" smtClean="0"/>
              <a:t/>
            </a:r>
            <a:br>
              <a:rPr sz="3600" smtClean="0"/>
            </a:br>
            <a:r>
              <a:rPr sz="3200" smtClean="0"/>
              <a:t>Who/What do we teach in Informatics?  </a:t>
            </a:r>
            <a:br>
              <a:rPr sz="3200" smtClean="0"/>
            </a:br>
            <a:r>
              <a:rPr sz="3600" smtClean="0"/>
              <a:t>	</a:t>
            </a:r>
            <a:r>
              <a:rPr sz="3600" b="1" smtClean="0"/>
              <a:t>Pupils or/and Subject </a:t>
            </a:r>
            <a:r>
              <a:rPr sz="3600" smtClean="0"/>
              <a:t> </a:t>
            </a:r>
            <a:r>
              <a:rPr sz="2000" smtClean="0"/>
              <a:t>[Individuals or/and Objects]</a:t>
            </a:r>
            <a:endParaRPr sz="3600" smtClean="0"/>
          </a:p>
          <a:p>
            <a:r>
              <a:rPr sz="3600" smtClean="0"/>
              <a:t>How do we teach Informatics?</a:t>
            </a:r>
            <a:br>
              <a:rPr sz="3600" smtClean="0"/>
            </a:br>
            <a:r>
              <a:rPr sz="3600" smtClean="0"/>
              <a:t>	</a:t>
            </a:r>
            <a:r>
              <a:rPr sz="3600" b="1" smtClean="0"/>
              <a:t>Brand / Product </a:t>
            </a:r>
            <a:r>
              <a:rPr sz="2000" b="1" smtClean="0"/>
              <a:t>[Word </a:t>
            </a:r>
            <a:r>
              <a:rPr lang="de-DE" sz="2000" b="1" dirty="0" smtClean="0"/>
              <a:t>™ </a:t>
            </a:r>
            <a:r>
              <a:rPr sz="2000" b="1" smtClean="0"/>
              <a:t>= Text Processing]</a:t>
            </a:r>
            <a:r>
              <a:rPr sz="3600" b="1" smtClean="0"/>
              <a:t> </a:t>
            </a:r>
            <a:r>
              <a:rPr sz="3600" smtClean="0"/>
              <a:t/>
            </a:r>
            <a:br>
              <a:rPr sz="3600" smtClean="0"/>
            </a:br>
            <a:r>
              <a:rPr sz="3600" smtClean="0"/>
              <a:t>	</a:t>
            </a:r>
            <a:r>
              <a:rPr sz="3600" b="1" smtClean="0"/>
              <a:t>or Concept Driven?           </a:t>
            </a:r>
            <a:r>
              <a:rPr sz="2000" smtClean="0"/>
              <a:t>[Practice or/and Theory]</a:t>
            </a:r>
            <a:endParaRPr lang="de-DE" sz="2000" dirty="0"/>
          </a:p>
        </p:txBody>
      </p:sp>
      <p:pic>
        <p:nvPicPr>
          <p:cNvPr id="5" name="Grafik 4" descr="scher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256"/>
            <a:ext cx="4929222" cy="212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2143108" y="6429396"/>
            <a:ext cx="1473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 smtClean="0"/>
              <a:t>Scherler, 2004 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00034" y="4357694"/>
            <a:ext cx="12858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1400" b="1" smtClean="0"/>
              <a:t>Software Tools</a:t>
            </a:r>
            <a:endParaRPr lang="de-DE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00034" y="5786454"/>
            <a:ext cx="121444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z="1400" b="1" smtClean="0"/>
              <a:t>Concepts</a:t>
            </a:r>
            <a:endParaRPr lang="de-DE" sz="1400" b="1" dirty="0"/>
          </a:p>
        </p:txBody>
      </p:sp>
      <p:sp>
        <p:nvSpPr>
          <p:cNvPr id="10" name="Pfeil nach oben und unten 9"/>
          <p:cNvSpPr/>
          <p:nvPr/>
        </p:nvSpPr>
        <p:spPr>
          <a:xfrm>
            <a:off x="857224" y="4714884"/>
            <a:ext cx="500066" cy="1000132"/>
          </a:xfrm>
          <a:prstGeom prst="upDownArrow">
            <a:avLst>
              <a:gd name="adj1" fmla="val 2186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8596" y="3857628"/>
            <a:ext cx="4929222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b="1" smtClean="0"/>
              <a:t>Process Model of Classroom Management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786447" y="3786191"/>
            <a:ext cx="3071833" cy="27084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Theory without practice is empty;</a:t>
            </a:r>
          </a:p>
          <a:p>
            <a:r>
              <a:rPr lang="en-US" sz="1400" b="1" dirty="0" smtClean="0"/>
              <a:t>Practice without theory is blind.“</a:t>
            </a:r>
          </a:p>
          <a:p>
            <a:r>
              <a:rPr lang="en-US" sz="1100" dirty="0" err="1" smtClean="0"/>
              <a:t>Immanual</a:t>
            </a:r>
            <a:r>
              <a:rPr lang="en-US" sz="1100" dirty="0" smtClean="0"/>
              <a:t> Kant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Practice without Theory is blind,</a:t>
            </a:r>
          </a:p>
          <a:p>
            <a:r>
              <a:rPr lang="en-US" sz="1400" b="1" dirty="0" smtClean="0"/>
              <a:t>Theory without practice is sterile</a:t>
            </a:r>
          </a:p>
          <a:p>
            <a:r>
              <a:rPr lang="en-US" sz="1100" dirty="0" smtClean="0"/>
              <a:t>Karl Marx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b="1" dirty="0" smtClean="0"/>
              <a:t>Practice without theory is dangerous,</a:t>
            </a:r>
          </a:p>
          <a:p>
            <a:r>
              <a:rPr lang="en-US" sz="1400" b="1" dirty="0" smtClean="0"/>
              <a:t>but theory without practice is madness".</a:t>
            </a:r>
          </a:p>
          <a:p>
            <a:r>
              <a:rPr lang="en-US" sz="1100" dirty="0" smtClean="0"/>
              <a:t>Mao-</a:t>
            </a:r>
            <a:r>
              <a:rPr lang="en-US" sz="1100" dirty="0" err="1" smtClean="0"/>
              <a:t>Tse</a:t>
            </a:r>
            <a:r>
              <a:rPr lang="en-US" sz="1100" dirty="0" smtClean="0"/>
              <a:t>-Tung</a:t>
            </a:r>
          </a:p>
          <a:p>
            <a:endParaRPr lang="de-DE" sz="11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57224" y="14285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Teaching Tool-Based Skills, Knowledge and Concepts</a:t>
            </a:r>
            <a:endParaRPr lang="de-DE" sz="2400" b="1" dirty="0"/>
          </a:p>
        </p:txBody>
      </p:sp>
      <p:pic>
        <p:nvPicPr>
          <p:cNvPr id="6" name="Grafik 5" descr="kolb-einfach-thi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627116"/>
            <a:ext cx="4143404" cy="280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857224" y="928670"/>
            <a:ext cx="22858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smtClean="0"/>
              <a:t>Kolb's Learning Styles</a:t>
            </a:r>
            <a:endParaRPr lang="de-DE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735811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6429388" y="6286520"/>
            <a:ext cx="164307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smtClean="0"/>
              <a:t>Kühne, 1999</a:t>
            </a:r>
            <a:endParaRPr lang="de-DE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3"/>
            <a:ext cx="7429552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1643042" y="285728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A Generic Model of Tools (abstract class)</a:t>
            </a:r>
            <a:endParaRPr lang="de-DE" sz="2400" b="1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742955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1928794" y="371475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A Practical Example (concrete object)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714744" y="3290500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smtClean="0"/>
              <a:t>Hartmann, 2006</a:t>
            </a:r>
            <a:endParaRPr lang="de-DE" sz="12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4282" y="285728"/>
            <a:ext cx="6215106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(Theoretical) "Useless?" Endorsement </a:t>
            </a: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„A Tool-</a:t>
            </a:r>
            <a:r>
              <a:rPr lang="de-DE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Ontology</a:t>
            </a:r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14282" y="714356"/>
            <a:ext cx="800105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 Classification Scheme for Software (Tools) </a:t>
            </a:r>
            <a:endParaRPr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t="1356"/>
          <a:stretch>
            <a:fillRect/>
          </a:stretch>
        </p:blipFill>
        <p:spPr bwMode="auto">
          <a:xfrm>
            <a:off x="214282" y="1357298"/>
            <a:ext cx="3897313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b="4632"/>
          <a:stretch>
            <a:fillRect/>
          </a:stretch>
        </p:blipFill>
        <p:spPr bwMode="auto">
          <a:xfrm>
            <a:off x="4357687" y="1357298"/>
            <a:ext cx="385765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Wolkenförmige Legende 9"/>
          <p:cNvSpPr/>
          <p:nvPr/>
        </p:nvSpPr>
        <p:spPr>
          <a:xfrm>
            <a:off x="4357686" y="4714884"/>
            <a:ext cx="3857652" cy="1500198"/>
          </a:xfrm>
          <a:prstGeom prst="cloudCallout">
            <a:avLst>
              <a:gd name="adj1" fmla="val 14318"/>
              <a:gd name="adj2" fmla="val -764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z="280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 </a:t>
            </a:r>
            <a:r>
              <a:rPr lang="de-DE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 </a:t>
            </a:r>
            <a:r>
              <a:rPr sz="280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WWC</a:t>
            </a:r>
            <a:endParaRPr lang="de-DE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werkzeuge-klasse6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6000760" cy="417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feld 7"/>
          <p:cNvSpPr txBox="1"/>
          <p:nvPr/>
        </p:nvSpPr>
        <p:spPr>
          <a:xfrm>
            <a:off x="285720" y="5143512"/>
            <a:ext cx="3214710" cy="954107"/>
          </a:xfrm>
          <a:custGeom>
            <a:avLst/>
            <a:gdLst>
              <a:gd name="connsiteX0" fmla="*/ 0 w 3214710"/>
              <a:gd name="connsiteY0" fmla="*/ 0 h 954107"/>
              <a:gd name="connsiteX1" fmla="*/ 3214710 w 3214710"/>
              <a:gd name="connsiteY1" fmla="*/ 0 h 954107"/>
              <a:gd name="connsiteX2" fmla="*/ 3214710 w 3214710"/>
              <a:gd name="connsiteY2" fmla="*/ 954107 h 954107"/>
              <a:gd name="connsiteX3" fmla="*/ 0 w 3214710"/>
              <a:gd name="connsiteY3" fmla="*/ 954107 h 954107"/>
              <a:gd name="connsiteX4" fmla="*/ 0 w 3214710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710" h="954107">
                <a:moveTo>
                  <a:pt x="0" y="0"/>
                </a:moveTo>
                <a:lnTo>
                  <a:pt x="3214710" y="0"/>
                </a:lnTo>
                <a:lnTo>
                  <a:pt x="3214710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8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 all have become </a:t>
            </a:r>
            <a:br>
              <a:rPr sz="28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sz="28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tools of our tools </a:t>
            </a:r>
            <a:r>
              <a:rPr lang="de-DE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de-DE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5720" y="285728"/>
            <a:ext cx="6929486" cy="523220"/>
          </a:xfrm>
          <a:custGeom>
            <a:avLst/>
            <a:gdLst>
              <a:gd name="connsiteX0" fmla="*/ 0 w 3214710"/>
              <a:gd name="connsiteY0" fmla="*/ 0 h 954107"/>
              <a:gd name="connsiteX1" fmla="*/ 3214710 w 3214710"/>
              <a:gd name="connsiteY1" fmla="*/ 0 h 954107"/>
              <a:gd name="connsiteX2" fmla="*/ 3214710 w 3214710"/>
              <a:gd name="connsiteY2" fmla="*/ 954107 h 954107"/>
              <a:gd name="connsiteX3" fmla="*/ 0 w 3214710"/>
              <a:gd name="connsiteY3" fmla="*/ 954107 h 954107"/>
              <a:gd name="connsiteX4" fmla="*/ 0 w 3214710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710" h="954107">
                <a:moveTo>
                  <a:pt x="0" y="0"/>
                </a:moveTo>
                <a:lnTo>
                  <a:pt x="3214710" y="0"/>
                </a:lnTo>
                <a:lnTo>
                  <a:pt x="3214710" y="954107"/>
                </a:lnTo>
                <a:lnTo>
                  <a:pt x="0" y="95410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8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 all have become tools of our tools </a:t>
            </a:r>
            <a:r>
              <a:rPr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5" name="Grafik 4" descr="werkzeuge-klasse5-sonsti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70108">
            <a:off x="2708614" y="2208963"/>
            <a:ext cx="6131208" cy="2736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6255" r="6255"/>
          <a:stretch>
            <a:fillRect/>
          </a:stretch>
        </p:blipFill>
        <p:spPr>
          <a:xfrm>
            <a:off x="5357818" y="4143380"/>
            <a:ext cx="2986078" cy="228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Textfeld 13"/>
          <p:cNvSpPr txBox="1"/>
          <p:nvPr/>
        </p:nvSpPr>
        <p:spPr>
          <a:xfrm>
            <a:off x="5857884" y="5143512"/>
            <a:ext cx="217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  <a:endParaRPr lang="de-D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2474893"/>
            <a:ext cx="7286676" cy="9541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sz="2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Coping with affluent software (tools ) will get a prevalent future challenge.</a:t>
            </a:r>
            <a:endParaRPr lang="de-DE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Tools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Informatics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Teaching</a:t>
            </a:r>
            <a:endParaRPr lang="de-DE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smtClean="0"/>
              <a:t>Peter Micheuz, Alpen-Adria-University</a:t>
            </a:r>
            <a:br>
              <a:rPr smtClean="0"/>
            </a:br>
            <a:r>
              <a:rPr smtClean="0"/>
              <a:t>Institut für Informatiksysteme</a:t>
            </a:r>
          </a:p>
          <a:p>
            <a:r>
              <a:rPr lang="de-DE" dirty="0" smtClean="0"/>
              <a:t>P</a:t>
            </a:r>
            <a:r>
              <a:rPr smtClean="0"/>
              <a:t>eter.micheuz@uni-klu.ac.at</a:t>
            </a:r>
            <a:endParaRPr lang="de-DE" dirty="0"/>
          </a:p>
        </p:txBody>
      </p:sp>
      <p:pic>
        <p:nvPicPr>
          <p:cNvPr id="6" name="Bildplatzhalter 5" descr="blume-mosaik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48" r="48"/>
          <a:stretch>
            <a:fillRect/>
          </a:stretch>
        </p:blipFill>
        <p:spPr/>
      </p:pic>
      <p:sp>
        <p:nvSpPr>
          <p:cNvPr id="8" name="Textfeld 7"/>
          <p:cNvSpPr txBox="1"/>
          <p:nvPr/>
        </p:nvSpPr>
        <p:spPr>
          <a:xfrm>
            <a:off x="4143372" y="5000636"/>
            <a:ext cx="294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b="1" smtClean="0">
                <a:solidFill>
                  <a:schemeClr val="bg1"/>
                </a:solidFill>
              </a:rPr>
              <a:t>http://click7.org/image-mosaic-generator</a:t>
            </a:r>
            <a:r>
              <a:rPr smtClean="0">
                <a:solidFill>
                  <a:schemeClr val="bg1"/>
                </a:solidFill>
              </a:rPr>
              <a:t>/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lang="de-DE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</a:t>
            </a: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Software Tools</a:t>
            </a:r>
            <a:b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Teaching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smtClean="0"/>
              <a:t>Peter Micheuz, Alpen-Adria-University</a:t>
            </a:r>
            <a:br>
              <a:rPr smtClean="0"/>
            </a:br>
            <a:r>
              <a:rPr smtClean="0"/>
              <a:t>Institut für Informatiksysteme</a:t>
            </a:r>
          </a:p>
          <a:p>
            <a:r>
              <a:rPr lang="de-DE" dirty="0" smtClean="0"/>
              <a:t>P</a:t>
            </a:r>
            <a:r>
              <a:rPr smtClean="0"/>
              <a:t>eter.micheuz@uni-klu.ac.at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143372" y="5000636"/>
            <a:ext cx="294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b="1" smtClean="0">
                <a:solidFill>
                  <a:schemeClr val="bg1"/>
                </a:solidFill>
              </a:rPr>
              <a:t>http://click7.org/image-mosaic-generator</a:t>
            </a:r>
            <a:r>
              <a:rPr smtClean="0">
                <a:solidFill>
                  <a:schemeClr val="bg1"/>
                </a:solidFill>
              </a:rPr>
              <a:t>/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Bildplatzhalter 9" descr="blume.gif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16" r="816"/>
          <a:stretch>
            <a:fillRect/>
          </a:stretch>
        </p:blipFill>
        <p:spPr/>
      </p:pic>
      <p:sp>
        <p:nvSpPr>
          <p:cNvPr id="11" name="Textfeld 10"/>
          <p:cNvSpPr txBox="1"/>
          <p:nvPr/>
        </p:nvSpPr>
        <p:spPr>
          <a:xfrm>
            <a:off x="4429124" y="5072074"/>
            <a:ext cx="2524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 b="1" smtClean="0">
                <a:solidFill>
                  <a:schemeClr val="bg1"/>
                </a:solidFill>
              </a:rPr>
              <a:t>http://animations.funphotobox.com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00232" y="1214422"/>
            <a:ext cx="63579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400" smtClean="0"/>
              <a:t>Introduction : </a:t>
            </a:r>
            <a:r>
              <a:rPr sz="3400" b="1" smtClean="0"/>
              <a:t>Software in Context</a:t>
            </a:r>
          </a:p>
          <a:p>
            <a:endParaRPr sz="3400" smtClean="0"/>
          </a:p>
          <a:p>
            <a:r>
              <a:rPr sz="3400" smtClean="0"/>
              <a:t>Part I : </a:t>
            </a:r>
            <a:r>
              <a:rPr sz="3400" b="1" smtClean="0"/>
              <a:t>An Austrian Case Study</a:t>
            </a:r>
            <a:r>
              <a:rPr sz="3400" smtClean="0"/>
              <a:t/>
            </a:r>
            <a:br>
              <a:rPr sz="3400" smtClean="0"/>
            </a:br>
            <a:r>
              <a:rPr sz="3400" smtClean="0"/>
              <a:t/>
            </a:r>
            <a:br>
              <a:rPr sz="3400" smtClean="0"/>
            </a:br>
            <a:r>
              <a:rPr sz="3400" smtClean="0"/>
              <a:t>Part II : </a:t>
            </a:r>
            <a:r>
              <a:rPr sz="3400" b="1" smtClean="0"/>
              <a:t>Tools and/or Concepts </a:t>
            </a:r>
            <a:r>
              <a:rPr sz="3400" smtClean="0"/>
              <a:t/>
            </a:r>
            <a:br>
              <a:rPr sz="3400" smtClean="0"/>
            </a:br>
            <a:r>
              <a:rPr sz="3400" smtClean="0"/>
              <a:t/>
            </a:r>
            <a:br>
              <a:rPr sz="3400" smtClean="0"/>
            </a:br>
            <a:r>
              <a:rPr sz="3400" smtClean="0"/>
              <a:t>Part III : </a:t>
            </a:r>
            <a:r>
              <a:rPr sz="3400" b="1" smtClean="0"/>
              <a:t>Ontology </a:t>
            </a:r>
            <a:r>
              <a:rPr lang="de-DE" sz="3400" b="1" dirty="0" smtClean="0"/>
              <a:t>–</a:t>
            </a:r>
            <a:r>
              <a:rPr sz="3400" b="1" smtClean="0"/>
              <a:t> Classification</a:t>
            </a:r>
            <a:endParaRPr lang="de-DE" sz="3400" b="1" dirty="0"/>
          </a:p>
        </p:txBody>
      </p:sp>
      <p:pic>
        <p:nvPicPr>
          <p:cNvPr id="3" name="Grafik 2" descr="hubwieser-bes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659136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rafik 3" descr="werkzeuge-klasse6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1643074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4" descr="kolb-einfa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1643074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Grafik 5" descr="categorizing-softw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164307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285720" y="285728"/>
            <a:ext cx="78581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Short Communication about?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14282" y="5572140"/>
            <a:ext cx="792961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de-D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hubwieser-bes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7715304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0" y="0"/>
            <a:ext cx="2714644" cy="461665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srgbClr val="FFFF00">
                <a:alpha val="45000"/>
              </a:srgbClr>
            </a:innerShdw>
            <a:softEdge rad="127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sz="2400" b="1" smtClean="0">
                <a:ln w="50800"/>
              </a:rPr>
              <a:t>The computer is  </a:t>
            </a:r>
            <a:r>
              <a:rPr lang="de-DE" sz="2400" b="1" dirty="0" smtClean="0">
                <a:ln w="50800"/>
              </a:rPr>
              <a:t>…</a:t>
            </a:r>
            <a:endParaRPr lang="de-DE" sz="2400" b="1" dirty="0">
              <a:ln w="5080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57554" y="571480"/>
            <a:ext cx="2765052" cy="461665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srgbClr val="FFFF00">
                <a:alpha val="45000"/>
              </a:srgbClr>
            </a:innerShdw>
            <a:softEdge rad="127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sz="2400" b="1" dirty="0" smtClean="0">
                <a:ln w="50800"/>
              </a:rPr>
              <a:t>an a</a:t>
            </a:r>
            <a:r>
              <a:rPr sz="2400" b="1" smtClean="0">
                <a:ln w="50800"/>
              </a:rPr>
              <a:t>bstract machine</a:t>
            </a:r>
            <a:endParaRPr sz="2400" b="1" dirty="0" smtClean="0">
              <a:ln w="5080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43570" y="5786454"/>
            <a:ext cx="2088007" cy="461665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srgbClr val="FFFF00">
                <a:alpha val="45000"/>
              </a:srgbClr>
            </a:innerShdw>
            <a:softEdge rad="127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sz="2400" b="1" dirty="0" smtClean="0">
                <a:ln w="50800"/>
              </a:rPr>
              <a:t>a </a:t>
            </a:r>
            <a:r>
              <a:rPr sz="2400" b="1" dirty="0" err="1" smtClean="0">
                <a:ln w="50800"/>
              </a:rPr>
              <a:t>concrete</a:t>
            </a:r>
            <a:r>
              <a:rPr sz="2400" b="1" dirty="0" smtClean="0">
                <a:ln w="50800"/>
              </a:rPr>
              <a:t> </a:t>
            </a:r>
            <a:r>
              <a:rPr sz="2400" b="1" dirty="0" err="1" smtClean="0">
                <a:ln w="50800"/>
              </a:rPr>
              <a:t>tool</a:t>
            </a:r>
            <a:endParaRPr sz="2400" b="1" dirty="0" smtClean="0">
              <a:ln w="5080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4282" y="5286388"/>
            <a:ext cx="2404889" cy="461665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srgbClr val="FFFF00">
                <a:alpha val="45000"/>
              </a:srgbClr>
            </a:innerShdw>
            <a:softEdge rad="127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sz="2400" b="1" dirty="0" smtClean="0">
                <a:ln w="50800"/>
              </a:rPr>
              <a:t>versatile medium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16126" y="6357958"/>
            <a:ext cx="451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Synthesis of Informatics Education, Hubwieser</a:t>
            </a:r>
            <a:endParaRPr lang="de-DE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c/c1/Alan_Kay2.jpg/220px-Alan_Kay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2786082" cy="3390905"/>
          </a:xfrm>
          <a:prstGeom prst="rect">
            <a:avLst/>
          </a:prstGeom>
          <a:noFill/>
        </p:spPr>
      </p:pic>
      <p:sp>
        <p:nvSpPr>
          <p:cNvPr id="3" name="Ovale Legende 2"/>
          <p:cNvSpPr/>
          <p:nvPr/>
        </p:nvSpPr>
        <p:spPr>
          <a:xfrm>
            <a:off x="3786182" y="714356"/>
            <a:ext cx="4357718" cy="1357322"/>
          </a:xfrm>
          <a:prstGeom prst="wedgeEllipseCallout">
            <a:avLst>
              <a:gd name="adj1" fmla="val -59571"/>
              <a:gd name="adj2" fmla="val 960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smtClean="0"/>
              <a:t>The Computer is a </a:t>
            </a:r>
            <a:r>
              <a:rPr sz="2400" b="1" smtClean="0"/>
              <a:t>medium</a:t>
            </a:r>
            <a:r>
              <a:rPr smtClean="0"/>
              <a:t>. I always thought it as a </a:t>
            </a:r>
            <a:r>
              <a:rPr sz="2400" b="1" smtClean="0"/>
              <a:t>tool</a:t>
            </a:r>
            <a:r>
              <a:rPr smtClean="0"/>
              <a:t>, a much weaker concept.</a:t>
            </a:r>
            <a:endParaRPr lang="de-DE" dirty="0"/>
          </a:p>
        </p:txBody>
      </p:sp>
      <p:sp>
        <p:nvSpPr>
          <p:cNvPr id="4" name="Ovale Legende 3"/>
          <p:cNvSpPr/>
          <p:nvPr/>
        </p:nvSpPr>
        <p:spPr>
          <a:xfrm>
            <a:off x="3786182" y="3286124"/>
            <a:ext cx="4357718" cy="1357322"/>
          </a:xfrm>
          <a:prstGeom prst="wedgeEllipseCallout">
            <a:avLst>
              <a:gd name="adj1" fmla="val -60176"/>
              <a:gd name="adj2" fmla="val -5358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best way to </a:t>
            </a:r>
            <a:r>
              <a:rPr lang="en-US" sz="2400" b="1" dirty="0" smtClean="0"/>
              <a:t>predict</a:t>
            </a:r>
            <a:r>
              <a:rPr lang="en-US" dirty="0" smtClean="0"/>
              <a:t> the </a:t>
            </a:r>
            <a:r>
              <a:rPr lang="en-US" sz="2400" b="1" dirty="0" smtClean="0"/>
              <a:t>future</a:t>
            </a:r>
            <a:r>
              <a:rPr lang="en-US" dirty="0" smtClean="0"/>
              <a:t> is to </a:t>
            </a:r>
            <a:r>
              <a:rPr lang="en-US" sz="2400" b="1" dirty="0" smtClean="0"/>
              <a:t>invent</a:t>
            </a:r>
            <a:r>
              <a:rPr lang="en-US" dirty="0" smtClean="0"/>
              <a:t> it.</a:t>
            </a:r>
            <a:endParaRPr lang="de-DE" dirty="0"/>
          </a:p>
        </p:txBody>
      </p:sp>
      <p:pic>
        <p:nvPicPr>
          <p:cNvPr id="2052" name="Picture 4" descr="http://aiki.pbworks.com/f/squeak%20skin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15"/>
            <a:ext cx="8572528" cy="1142985"/>
          </a:xfrm>
          <a:prstGeom prst="rect">
            <a:avLst/>
          </a:prstGeom>
          <a:noFill/>
        </p:spPr>
      </p:pic>
      <p:pic>
        <p:nvPicPr>
          <p:cNvPr id="2054" name="Picture 6" descr="Vollbild anzeige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8"/>
            <a:ext cx="2786082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erkzeuge-klass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5"/>
            <a:ext cx="821537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 descr="werkzeuge-klasse5-sonsti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8215338" cy="238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7286644" y="324433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n = 400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14414" y="14285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Use of Software Tools in the 9th Grade (age 15)</a:t>
            </a:r>
            <a:endParaRPr lang="de-DE" sz="2400" b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286644" y="364331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n = 400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14414" y="142852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Use of Software Tools in the 10th </a:t>
            </a:r>
            <a:r>
              <a:rPr lang="de-DE" sz="2400" b="1" dirty="0" smtClean="0"/>
              <a:t>–</a:t>
            </a:r>
            <a:r>
              <a:rPr sz="2400" b="1" smtClean="0"/>
              <a:t> 12th Grade</a:t>
            </a:r>
            <a:endParaRPr lang="de-DE" sz="2400" b="1" dirty="0"/>
          </a:p>
        </p:txBody>
      </p:sp>
      <p:pic>
        <p:nvPicPr>
          <p:cNvPr id="6" name="Grafik 5" descr="werkzeuge-wahlpflichtfach-6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7"/>
            <a:ext cx="8143932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werkzeuge-klasse6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5"/>
            <a:ext cx="814393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286644" y="324433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n = 100</a:t>
            </a:r>
            <a:endParaRPr lang="de-DE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00100" y="14285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Proposals for In-Service Training by the Teachers</a:t>
            </a:r>
            <a:endParaRPr lang="de-DE" sz="2400" b="1" dirty="0"/>
          </a:p>
        </p:txBody>
      </p:sp>
      <p:pic>
        <p:nvPicPr>
          <p:cNvPr id="9" name="Grafik 8" descr="fortbildungswuens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001056" cy="195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707236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1071538" y="2967335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400" b="1" smtClean="0"/>
              <a:t>Allocation of the Teachers' proposals - categories</a:t>
            </a:r>
            <a:endParaRPr lang="de-DE" sz="2400" b="1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299</Words>
  <PresentationFormat>Bildschirmpräsentation (4:3)</PresentationFormat>
  <Paragraphs>64</Paragraphs>
  <Slides>14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ContemporaryPhotoAlbum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2010-01-05T15:01:13Z</dcterms:created>
  <dcterms:modified xsi:type="dcterms:W3CDTF">2010-01-12T19:54:20Z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1031</vt:i4>
  </property>
  <property fmtid="{D5CDD505-2E9C-101B-9397-08002B2CF9AE}" pid="3" name="_Version">
    <vt:lpwstr>12.0.4518</vt:lpwstr>
  </property>
</Properties>
</file>